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6" r:id="rId5"/>
    <p:sldMasterId id="2147483688" r:id="rId6"/>
    <p:sldMasterId id="2147483706" r:id="rId7"/>
  </p:sldMasterIdLst>
  <p:notesMasterIdLst>
    <p:notesMasterId r:id="rId20"/>
  </p:notesMasterIdLst>
  <p:sldIdLst>
    <p:sldId id="2146846337" r:id="rId8"/>
    <p:sldId id="2146846354" r:id="rId9"/>
    <p:sldId id="2146846355" r:id="rId10"/>
    <p:sldId id="2146846356" r:id="rId11"/>
    <p:sldId id="2146846338" r:id="rId12"/>
    <p:sldId id="2146846350" r:id="rId13"/>
    <p:sldId id="2146846357" r:id="rId14"/>
    <p:sldId id="2146846360" r:id="rId15"/>
    <p:sldId id="2146846358" r:id="rId16"/>
    <p:sldId id="2146846359" r:id="rId17"/>
    <p:sldId id="2146846351" r:id="rId18"/>
    <p:sldId id="2146846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D08B08-88F9-F7F5-3B24-83A24BD08B7A}" name="Parajon, Laura, DOH" initials="PD" userId="S::laura.parajon@doh.nm.gov::f201e21d-fff3-42f4-b537-bd061d5b864e" providerId="AD"/>
  <p188:author id="{A4CECA25-B1EA-8F23-C5AB-0EA706120C3E}" name="Ross, Christine, DOH" initials="RD" userId="S::christine.ross@state.nm.us::32789280-e9c1-478b-89eb-bd3f63d8ea83" providerId="AD"/>
  <p188:author id="{8BF7185C-6C08-0CBC-8700-704903791832}" name="Doan, Scott, DOH" initials="SD" userId="S::scott.doan@doh.nm.gov::55659f6c-5964-46bd-bd35-5c9b78b9458c" providerId="AD"/>
  <p188:author id="{4C4C7B60-D550-D236-D6D8-6623A47AC975}" name="Long, Hannah,  ALTSD" initials="LA" userId="S::hannah.long1@state.nm.us::93ea7085-15aa-4ee9-b964-f95f61133f5f" providerId="AD"/>
  <p188:author id="{B7AF2CD9-CBBA-C0EC-4AC8-DC6C637A4BA0}" name="McGinnisPorter, Jodi, DOH" initials="MD" userId="S::jodi.mcginnisporter@state.nm.us::85110d17-0e2a-4397-baee-2d116a07a3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4C0073"/>
    <a:srgbClr val="00FF7F"/>
    <a:srgbClr val="68228B"/>
    <a:srgbClr val="CD7AA8"/>
    <a:srgbClr val="0072B2"/>
    <a:srgbClr val="F1E542"/>
    <a:srgbClr val="56B4EA"/>
    <a:srgbClr val="016A87"/>
    <a:srgbClr val="BD9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E6F9-A7DA-4303-9885-7B84F8554726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A8B-E0EA-4C18-903A-E9EC50CB2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4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5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José</a:t>
            </a:r>
          </a:p>
          <a:p>
            <a:endParaRPr lang="en-US" dirty="0"/>
          </a:p>
          <a:p>
            <a:r>
              <a:rPr lang="en-US" dirty="0"/>
              <a:t>Pat – system no endemic 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9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6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9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BCA8B-E0EA-4C18-903A-E9EC50CB23F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9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FD747F-7DC1-4B18-BFC2-35509D97DD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509" y="0"/>
            <a:ext cx="103727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317A4-6907-458A-8539-3230783C4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53125"/>
            <a:ext cx="15716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4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989A0-CEBB-409D-8949-9E039DB0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4080"/>
            <a:ext cx="12192000" cy="1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4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9cac7d13b_0_59"/>
          <p:cNvSpPr txBox="1"/>
          <p:nvPr/>
        </p:nvSpPr>
        <p:spPr>
          <a:xfrm>
            <a:off x="0" y="6465897"/>
            <a:ext cx="10820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1190 S. St. Francis Drive • Santa Fe, NM 87505 • Phone: 505-827-2613 • Fax: 505-827-2530 • nmhealth.org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1F5A2A-D585-1244-847B-58EB9F760D2B}"/>
              </a:ext>
            </a:extLst>
          </p:cNvPr>
          <p:cNvSpPr/>
          <p:nvPr userDrawn="1"/>
        </p:nvSpPr>
        <p:spPr>
          <a:xfrm>
            <a:off x="227763" y="145803"/>
            <a:ext cx="11964237" cy="157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Google Shape;49;gca282fc2f5_0_86">
            <a:extLst>
              <a:ext uri="{FF2B5EF4-FFF2-40B4-BE49-F238E27FC236}">
                <a16:creationId xmlns:a16="http://schemas.microsoft.com/office/drawing/2014/main" id="{9AAAA22E-4866-A04D-AD89-E4DAB117E8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3820" y="412082"/>
            <a:ext cx="10363200" cy="10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Thin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6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B7DC-4F1B-4128-B75F-8710D422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81C60-D083-4041-AD5F-6BC22430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2E6CF-39CB-4F39-97EF-5F97B3F9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5AB1-966F-43F6-BF04-28A09958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E721-31FB-4C2B-8943-80594CEC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7F59-4838-4ED0-91B9-AA7AB576A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7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/>
        </p:nvSpPr>
        <p:spPr>
          <a:xfrm>
            <a:off x="0" y="661178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FD747F-7DC1-4B18-BFC2-35509D97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0"/>
            <a:ext cx="10372725" cy="156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62C551-204F-4F30-B27D-6CE56E9EA327}"/>
              </a:ext>
            </a:extLst>
          </p:cNvPr>
          <p:cNvSpPr/>
          <p:nvPr/>
        </p:nvSpPr>
        <p:spPr>
          <a:xfrm>
            <a:off x="10048568" y="2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910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/>
        </p:nvSpPr>
        <p:spPr>
          <a:xfrm>
            <a:off x="1672301" y="6454945"/>
            <a:ext cx="8718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11595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448B42-3BFF-419D-BD97-908EF8E47B3C}"/>
              </a:ext>
            </a:extLst>
          </p:cNvPr>
          <p:cNvSpPr/>
          <p:nvPr/>
        </p:nvSpPr>
        <p:spPr>
          <a:xfrm>
            <a:off x="10048568" y="2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9100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/>
        </p:nvSpPr>
        <p:spPr>
          <a:xfrm>
            <a:off x="1673552" y="6454945"/>
            <a:ext cx="871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9046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C7408-64AB-472B-AC49-53290E84A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7" y="5855854"/>
            <a:ext cx="1847092" cy="10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916319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/>
        </p:nvSpPr>
        <p:spPr>
          <a:xfrm>
            <a:off x="1676762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6394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672300" y="6454944"/>
            <a:ext cx="8718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/>
        </p:nvSpPr>
        <p:spPr>
          <a:xfrm>
            <a:off x="1649665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729041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/>
        </p:nvSpPr>
        <p:spPr>
          <a:xfrm>
            <a:off x="1684602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64613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/>
        </p:nvSpPr>
        <p:spPr>
          <a:xfrm>
            <a:off x="1664281" y="645494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11307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7"/>
            <a:ext cx="6172200" cy="44848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662" y="6485015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90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9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2"/>
            <a:ext cx="1592232" cy="25493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/>
        </p:nvSpPr>
        <p:spPr>
          <a:xfrm>
            <a:off x="1651444" y="120319"/>
            <a:ext cx="10066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9011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989A0-CEBB-409D-8949-9E039DB0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4081"/>
            <a:ext cx="12192000" cy="1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517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17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,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C3771-47FB-41DE-82C4-7EEDB2C8F6F4}"/>
              </a:ext>
            </a:extLst>
          </p:cNvPr>
          <p:cNvSpPr/>
          <p:nvPr/>
        </p:nvSpPr>
        <p:spPr>
          <a:xfrm>
            <a:off x="1588655" y="6012873"/>
            <a:ext cx="1051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8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100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 userDrawn="1"/>
        </p:nvSpPr>
        <p:spPr>
          <a:xfrm>
            <a:off x="1673551" y="6454944"/>
            <a:ext cx="871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950587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5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24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0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07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70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01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7"/>
            <a:ext cx="6172200" cy="44848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1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9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2"/>
            <a:ext cx="1592232" cy="25493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34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9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66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069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16319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 userDrawn="1"/>
        </p:nvSpPr>
        <p:spPr>
          <a:xfrm>
            <a:off x="1676761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2078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7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,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C3771-47FB-41DE-82C4-7EEDB2C8F6F4}"/>
              </a:ext>
            </a:extLst>
          </p:cNvPr>
          <p:cNvSpPr/>
          <p:nvPr userDrawn="1"/>
        </p:nvSpPr>
        <p:spPr>
          <a:xfrm>
            <a:off x="1588655" y="6012873"/>
            <a:ext cx="1051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0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24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0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8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3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4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8"/>
            <a:ext cx="6172200" cy="44848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8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1"/>
            <a:ext cx="1592232" cy="2549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37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4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 userDrawn="1"/>
        </p:nvSpPr>
        <p:spPr>
          <a:xfrm>
            <a:off x="1649663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7468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BF7B-085D-4CD9-98FC-BA5E2972C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84601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1564"/>
            <a:ext cx="6172200" cy="4549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29369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 userDrawn="1"/>
        </p:nvSpPr>
        <p:spPr>
          <a:xfrm>
            <a:off x="1664279" y="645494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41491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218"/>
            <a:ext cx="6172200" cy="44848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49661" y="6485014"/>
            <a:ext cx="8646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757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848"/>
            <a:ext cx="9146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57684" y="6550641"/>
            <a:ext cx="1592232" cy="254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 userDrawn="1"/>
        </p:nvSpPr>
        <p:spPr>
          <a:xfrm>
            <a:off x="1651444" y="120318"/>
            <a:ext cx="10066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928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11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717" r:id="rId10"/>
    <p:sldLayoutId id="2147483671" r:id="rId11"/>
    <p:sldLayoutId id="2147483709" r:id="rId12"/>
    <p:sldLayoutId id="2147483703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AC5D2-2829-49D1-AC0C-867D126B5575}"/>
              </a:ext>
            </a:extLst>
          </p:cNvPr>
          <p:cNvSpPr/>
          <p:nvPr/>
        </p:nvSpPr>
        <p:spPr>
          <a:xfrm>
            <a:off x="10048568" y="-10217"/>
            <a:ext cx="2143432" cy="1189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911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5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 (Body)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4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8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5"/>
            <a:ext cx="1592232" cy="25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16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8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684" y="42724"/>
            <a:ext cx="1592232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73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672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ssnmprod.wellsky.com/assessments/?WebIntake=736C2553-66C1-4A51-9E51-43B5C129FB8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F5590C-3CDB-4742-BBA8-6B9169D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27" y="1220183"/>
            <a:ext cx="10105103" cy="11325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DDSD Wellness Visits</a:t>
            </a:r>
            <a:br>
              <a:rPr lang="en-US" sz="6000" dirty="0"/>
            </a:br>
            <a:r>
              <a:rPr lang="en-US" sz="6000" dirty="0"/>
              <a:t>Update and Ongoing Plan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CE911D-C21E-4BC0-AEEB-7D64C80D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2" y="2926080"/>
            <a:ext cx="12204514" cy="2418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September 21, 2023</a:t>
            </a:r>
          </a:p>
          <a:p>
            <a:pPr marL="0" indent="0"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dirty="0">
                <a:ea typeface="+mn-lt"/>
                <a:cs typeface="+mn-lt"/>
              </a:rPr>
              <a:t>Scott Doan, Deputy Director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Developmental Disabilities Supports Division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Franklin Gothic Book" panose="020B0503020102020204"/>
              <a:ea typeface="+mn-lt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cap="all" dirty="0">
              <a:solidFill>
                <a:srgbClr val="2A315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E10AE-0ABA-FE61-F4A3-D26DF1962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45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577D-F046-E465-44E8-20427FE8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DDSD Ongoing Wellness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C71-7B54-8FEA-CADB-ACB8F173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46126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Questions to be asked during the Wellness visits</a:t>
            </a:r>
          </a:p>
          <a:p>
            <a:pPr lvl="1"/>
            <a:r>
              <a:rPr lang="en-US" dirty="0"/>
              <a:t>Name of person(s)/Staff spoken to during the visit. </a:t>
            </a:r>
          </a:p>
          <a:p>
            <a:pPr lvl="1"/>
            <a:r>
              <a:rPr lang="en-US" dirty="0"/>
              <a:t>Do Staff know how to report Abuse, Neglect, and/or Exploitation?</a:t>
            </a:r>
          </a:p>
          <a:p>
            <a:pPr lvl="2"/>
            <a:r>
              <a:rPr lang="en-US" dirty="0"/>
              <a:t>Yes or No.  If No, DDSD and DHI visitors will provide the Staff with the reporting information. </a:t>
            </a:r>
          </a:p>
          <a:p>
            <a:pPr lvl="1"/>
            <a:r>
              <a:rPr lang="en-US" dirty="0"/>
              <a:t>Visit narrative and observation of individual(s) and the environment</a:t>
            </a:r>
          </a:p>
          <a:p>
            <a:pPr lvl="2"/>
            <a:r>
              <a:rPr lang="en-US" dirty="0"/>
              <a:t>Describe the visit from start to finish with any follow up</a:t>
            </a:r>
          </a:p>
          <a:p>
            <a:pPr lvl="2"/>
            <a:r>
              <a:rPr lang="en-US" dirty="0"/>
              <a:t>Visit narrative must include the following: 	</a:t>
            </a:r>
          </a:p>
          <a:p>
            <a:pPr lvl="3"/>
            <a:r>
              <a:rPr lang="en-US" dirty="0"/>
              <a:t>Observation of the individual                                                   </a:t>
            </a:r>
          </a:p>
          <a:p>
            <a:pPr lvl="3"/>
            <a:r>
              <a:rPr lang="en-US" dirty="0"/>
              <a:t>Description of the home environment                                              </a:t>
            </a:r>
          </a:p>
          <a:p>
            <a:pPr lvl="3"/>
            <a:r>
              <a:rPr lang="en-US" dirty="0"/>
              <a:t>Are there food concerns? </a:t>
            </a:r>
          </a:p>
          <a:p>
            <a:pPr lvl="1"/>
            <a:r>
              <a:rPr lang="en-US" dirty="0"/>
              <a:t>Was a RORA filed? </a:t>
            </a:r>
          </a:p>
          <a:p>
            <a:pPr lvl="1"/>
            <a:r>
              <a:rPr lang="en-US" dirty="0"/>
              <a:t>Was an ANE filed? </a:t>
            </a:r>
          </a:p>
          <a:p>
            <a:pPr lvl="3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38D4-E1E7-D739-51B8-3E835FF6C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CBC7476-0533-0728-A4DD-148B6533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60" y="3545840"/>
            <a:ext cx="2470324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2B77-C1CE-BBA5-23E3-29B3EE71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05440" cy="2207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8503-33C9-EAEC-6BF5-AD8B1064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717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2B77-C1CE-BBA5-23E3-29B3EE71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05440" cy="2207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8503-33C9-EAEC-6BF5-AD8B1064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527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1F2F-6716-7DA8-3828-541DE236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622280" cy="1108073"/>
          </a:xfrm>
        </p:spPr>
        <p:txBody>
          <a:bodyPr>
            <a:normAutofit/>
          </a:bodyPr>
          <a:lstStyle/>
          <a:p>
            <a:r>
              <a:rPr lang="en-US" dirty="0"/>
              <a:t>Overview of Presentation: Three Key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2165-5565-B4A0-4187-95EE59F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0"/>
            <a:ext cx="10505440" cy="4795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Abuse, Neglect, and Exploitation (ANE) Prevention is top priority for DDSD and will remain at the forefront of our daily work.  </a:t>
            </a:r>
          </a:p>
          <a:p>
            <a:pPr marL="514350" indent="-514350">
              <a:buAutoNum type="arabicPeriod"/>
            </a:pPr>
            <a:r>
              <a:rPr lang="en-US" dirty="0"/>
              <a:t>Update on New Allocation wellness visits completed July through September 2023.</a:t>
            </a:r>
          </a:p>
          <a:p>
            <a:pPr marL="514350" indent="-514350">
              <a:buAutoNum type="arabicPeriod"/>
            </a:pPr>
            <a:r>
              <a:rPr lang="en-US" dirty="0"/>
              <a:t>Proposed plan for ongoing DDSD wellness visits beginning October 2023 across all four Waivers. </a:t>
            </a:r>
          </a:p>
          <a:p>
            <a:pPr lvl="2"/>
            <a:r>
              <a:rPr lang="en-US" dirty="0"/>
              <a:t>Developmental Disabilities Waiver </a:t>
            </a:r>
          </a:p>
          <a:p>
            <a:pPr lvl="2"/>
            <a:r>
              <a:rPr lang="en-US" dirty="0"/>
              <a:t>Mi Via Waiver </a:t>
            </a:r>
          </a:p>
          <a:p>
            <a:pPr lvl="2"/>
            <a:r>
              <a:rPr lang="en-US" dirty="0"/>
              <a:t>Medically Fragile Waiver</a:t>
            </a:r>
          </a:p>
          <a:p>
            <a:pPr lvl="2"/>
            <a:r>
              <a:rPr lang="en-US" dirty="0"/>
              <a:t>Supports Waiver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7730-2A8B-CE2F-4DC0-72CADA328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102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1F2F-6716-7DA8-3828-541DE236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7"/>
            <a:ext cx="9931400" cy="1325563"/>
          </a:xfrm>
        </p:spPr>
        <p:txBody>
          <a:bodyPr/>
          <a:lstStyle/>
          <a:p>
            <a:pPr algn="ctr"/>
            <a:r>
              <a:rPr lang="en-US" dirty="0"/>
              <a:t>Mission, Vision,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2165-5565-B4A0-4187-95EE59F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328"/>
            <a:ext cx="10505440" cy="3805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latin typeface="Franklin Gothic Book (Body)"/>
                <a:ea typeface="Times New Roman" panose="02020603050405020304" pitchFamily="18" charset="0"/>
              </a:rPr>
              <a:t>MISSION</a:t>
            </a:r>
            <a:r>
              <a:rPr lang="en-US" sz="2000" dirty="0">
                <a:solidFill>
                  <a:srgbClr val="000000"/>
                </a:solidFill>
                <a:latin typeface="Franklin Gothic Book (Body)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The mission of DDSD is to </a:t>
            </a:r>
            <a:r>
              <a:rPr lang="en-US" sz="2000" dirty="0">
                <a:solidFill>
                  <a:srgbClr val="333333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effectively administer a system of person-centered community supports and services that promote positive outcomes for all stakeholders with a primary focus on assisting individuals with developmental disabilities and their families to exercise their right to make choices, grow and contribute to their community.</a:t>
            </a:r>
            <a:r>
              <a:rPr lang="en-US" sz="2000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Franklin Gothic Book (Body)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VISION</a:t>
            </a:r>
            <a:r>
              <a:rPr lang="en-US" sz="2000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: We strive to accomplish this mission by adhering to o</a:t>
            </a:r>
            <a:r>
              <a:rPr lang="en-US" sz="2000" dirty="0">
                <a:solidFill>
                  <a:srgbClr val="333333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ur vision, which is for people with intellectual and developmental disabilities to live the lives they prefer in their communities.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33333"/>
              </a:solidFill>
              <a:latin typeface="Franklin Gothic Book (Body)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333333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GUIDING PRINCIPLE</a:t>
            </a:r>
            <a:r>
              <a:rPr lang="en-US" sz="2000" b="1" u="sng" dirty="0">
                <a:solidFill>
                  <a:srgbClr val="333333"/>
                </a:solidFill>
                <a:latin typeface="Franklin Gothic Book (Body)"/>
                <a:ea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333333"/>
                </a:solidFill>
                <a:latin typeface="Franklin Gothic Book (Body)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333333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Our guiding principles at DDSD are to include but are not limited to working in partnership with all stakeholders, a commitment to a person and family centered philosophy, promote choice, and to emphasize prevention of abuse, neglect, and/or exploitation. </a:t>
            </a:r>
            <a:endParaRPr lang="en-US" sz="2000" dirty="0">
              <a:effectLst/>
              <a:latin typeface="Franklin Gothic Book (Body)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7730-2A8B-CE2F-4DC0-72CADA328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59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1F2F-6716-7DA8-3828-541DE236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7"/>
            <a:ext cx="9931400" cy="1325563"/>
          </a:xfrm>
        </p:spPr>
        <p:txBody>
          <a:bodyPr/>
          <a:lstStyle/>
          <a:p>
            <a:pPr algn="ctr"/>
            <a:r>
              <a:rPr lang="en-US" dirty="0"/>
              <a:t>ANE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2165-5565-B4A0-4187-95EE59FA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328"/>
            <a:ext cx="10505440" cy="4303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PREVENTION STRATEGY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Book (Body)"/>
                <a:ea typeface="Times New Roman" panose="02020603050405020304" pitchFamily="18" charset="0"/>
              </a:rPr>
              <a:t>:  DDSD is embarking on an ongoing health and safety wellness visits program as one strategy to prevent abuse, neglect, and/or exploitation against all individuals with intellectual and developmental disabilities.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Franklin Gothic Book (Body)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Franklin Gothic Book (Body)"/>
              </a:rPr>
              <a:t>New Mexico Department of Health has zero tolerance for ANE, one case is too many! 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Franklin Gothic Book (Body)"/>
              </a:rPr>
              <a:t>To prevent ANE, it takes a commitment and partnership with all stakeholders. </a:t>
            </a:r>
          </a:p>
          <a:p>
            <a:pPr>
              <a:spcBef>
                <a:spcPts val="0"/>
              </a:spcBef>
            </a:pPr>
            <a:r>
              <a:rPr lang="en-US" sz="1800" b="1" u="sng" dirty="0">
                <a:solidFill>
                  <a:srgbClr val="000000"/>
                </a:solidFill>
                <a:latin typeface="Franklin Gothic Book (Body)"/>
              </a:rPr>
              <a:t>ANE Prevention is the responsibility of EVERYONE.  </a:t>
            </a:r>
            <a:endParaRPr lang="en-US" sz="1800" b="1" dirty="0">
              <a:solidFill>
                <a:srgbClr val="000000"/>
              </a:solidFill>
              <a:latin typeface="Franklin Gothic Book (Body)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Each of us is a mandated reporter should we suspect Abuse, Neglect, and/or Exploitation.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When in doubt, report!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Franklin Gothic Book (Body)"/>
            </a:endParaRPr>
          </a:p>
          <a:p>
            <a:pPr>
              <a:spcBef>
                <a:spcPts val="0"/>
              </a:spcBef>
            </a:pPr>
            <a:r>
              <a:rPr lang="en-US" sz="1800" b="1" u="sng" dirty="0">
                <a:solidFill>
                  <a:srgbClr val="000000"/>
                </a:solidFill>
                <a:latin typeface="Franklin Gothic Book (Body)"/>
              </a:rPr>
              <a:t>Reporting</a:t>
            </a: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	Call the Adult Abuse, Neglect and Exploitation Hotline at 866-654-3219.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	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 (Body)"/>
              </a:rPr>
              <a:t>	File a report online: </a:t>
            </a:r>
            <a:r>
              <a:rPr lang="en-US" sz="1800" dirty="0">
                <a:solidFill>
                  <a:srgbClr val="000000"/>
                </a:solidFill>
                <a:latin typeface="Franklin Gothic Book (Body)"/>
                <a:hlinkClick r:id="rId2"/>
              </a:rPr>
              <a:t>https://hssnmprod.wellsky.com/assessments/?WebIntake=736C2553-66C1-4A51-9E51-43B5C129FB89</a:t>
            </a:r>
            <a:endParaRPr lang="en-US" sz="1800" dirty="0">
              <a:solidFill>
                <a:srgbClr val="000000"/>
              </a:solidFill>
              <a:latin typeface="Franklin Gothic Book (Body)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7730-2A8B-CE2F-4DC0-72CADA328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150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C596-6633-B5BB-36F0-C44CAC89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398760" cy="1128393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Update: New Allocation Wellness Visits July through September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1BD1-C54B-A57A-E700-4602825F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83117"/>
            <a:ext cx="8940800" cy="41820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B0FD2-D707-B1EC-B158-311721B40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56BAA89-2088-A570-B24A-C693F98E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840" y="1883117"/>
            <a:ext cx="2743200" cy="2157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3F68B6-EE3F-5627-9B73-62FB7117C376}"/>
              </a:ext>
            </a:extLst>
          </p:cNvPr>
          <p:cNvSpPr txBox="1"/>
          <p:nvPr/>
        </p:nvSpPr>
        <p:spPr>
          <a:xfrm>
            <a:off x="8763000" y="1290320"/>
            <a:ext cx="307848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Wellness Checks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B6FE5-2A0D-EA6E-A4A7-9888C8DE173C}"/>
              </a:ext>
            </a:extLst>
          </p:cNvPr>
          <p:cNvSpPr txBox="1"/>
          <p:nvPr/>
        </p:nvSpPr>
        <p:spPr>
          <a:xfrm>
            <a:off x="873760" y="1757680"/>
            <a:ext cx="826325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Total number of New Allocations: </a:t>
            </a:r>
            <a:r>
              <a:rPr lang="en-US" sz="2800" dirty="0"/>
              <a:t>1,316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1,102 </a:t>
            </a:r>
            <a:r>
              <a:rPr lang="en-US" sz="2800" dirty="0"/>
              <a:t>wellness visits completed as of 9/20/23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12</a:t>
            </a:r>
            <a:r>
              <a:rPr lang="en-US" sz="2800" dirty="0"/>
              <a:t> individuals reported to DHI/APS for concerns related to abuse, neglect, and/or exploitation.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 </a:t>
            </a:r>
            <a:r>
              <a:rPr lang="en-US" sz="2800" b="1" dirty="0"/>
              <a:t>62 </a:t>
            </a:r>
            <a:r>
              <a:rPr lang="en-US" sz="2800" dirty="0"/>
              <a:t>RORAs have been filed (follow up required but does not rise to the level of ANE). 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319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577D-F046-E465-44E8-20427FE8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DDSD Ongoing Wellness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C71-7B54-8FEA-CADB-ACB8F173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1"/>
            <a:ext cx="10515600" cy="4074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Plan is to visit approximately 9,000 individuals receiving DDSD services two times per year (18,000 wellness visits per year). </a:t>
            </a:r>
          </a:p>
          <a:p>
            <a:pPr lvl="1"/>
            <a:r>
              <a:rPr lang="en-US" dirty="0"/>
              <a:t>Developmental Disabilities Waiver</a:t>
            </a:r>
          </a:p>
          <a:p>
            <a:pPr lvl="1"/>
            <a:r>
              <a:rPr lang="en-US" dirty="0"/>
              <a:t>Mi Via Waiver</a:t>
            </a:r>
          </a:p>
          <a:p>
            <a:pPr lvl="1"/>
            <a:r>
              <a:rPr lang="en-US" dirty="0"/>
              <a:t>Medically Fragile Waiver</a:t>
            </a:r>
          </a:p>
          <a:p>
            <a:pPr lvl="1"/>
            <a:r>
              <a:rPr lang="en-US" dirty="0"/>
              <a:t>Supports Waiver</a:t>
            </a:r>
          </a:p>
          <a:p>
            <a:r>
              <a:rPr lang="en-US" dirty="0"/>
              <a:t>DDSD working with Statistician to develop a predictive model that will identify those individuals who are at a higher medical and/or behavioral risk. </a:t>
            </a:r>
          </a:p>
          <a:p>
            <a:pPr lvl="1"/>
            <a:r>
              <a:rPr lang="en-US" dirty="0"/>
              <a:t>These individuals may require visits on a more frequent basis.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38D4-E1E7-D739-51B8-3E835FF6C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518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577D-F046-E465-44E8-20427FE8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DDSD Ongoing Wellness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C71-7B54-8FEA-CADB-ACB8F173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5110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DDSD and DHI Staff will be completing the wellness visits. </a:t>
            </a:r>
          </a:p>
          <a:p>
            <a:pPr lvl="1"/>
            <a:r>
              <a:rPr lang="en-US" dirty="0"/>
              <a:t>All Staff completing the visits are required to take the annual ANE training, just as all Providers are required to take. </a:t>
            </a:r>
          </a:p>
          <a:p>
            <a:pPr lvl="1"/>
            <a:r>
              <a:rPr lang="en-US" dirty="0"/>
              <a:t>No DDSD or DHI Staff will be assigned a visit if they have not completed the training. </a:t>
            </a:r>
          </a:p>
          <a:p>
            <a:r>
              <a:rPr lang="en-US" dirty="0"/>
              <a:t>DDSD Staff will complete wellness visits on a weekly basis during business hours.</a:t>
            </a:r>
          </a:p>
          <a:p>
            <a:pPr lvl="1"/>
            <a:r>
              <a:rPr lang="en-US" dirty="0"/>
              <a:t>Wellness visits will be completed after hours and/or on weekends at the request of the individual/guardian.</a:t>
            </a:r>
          </a:p>
          <a:p>
            <a:r>
              <a:rPr lang="en-US" dirty="0"/>
              <a:t>DHI QMB Staff will complete wellness visits as part of their ongoing survey process. </a:t>
            </a:r>
          </a:p>
          <a:p>
            <a:r>
              <a:rPr lang="en-US" dirty="0"/>
              <a:t>DHI IMB Staff will complete wellness visits as part of assigned ANE investigations. </a:t>
            </a:r>
          </a:p>
          <a:p>
            <a:r>
              <a:rPr lang="en-US" dirty="0"/>
              <a:t>No other State agencies will be completing wellness visits.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38D4-E1E7-D739-51B8-3E835FF6C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10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577D-F046-E465-44E8-20427FE8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DDSD Ongoing Wellness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C71-7B54-8FEA-CADB-ACB8F173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1"/>
            <a:ext cx="10515600" cy="4490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All wellness visits will be announced and scheduled in advance, preferably one to two days in advance.</a:t>
            </a:r>
          </a:p>
          <a:p>
            <a:pPr lvl="1"/>
            <a:r>
              <a:rPr lang="en-US" dirty="0"/>
              <a:t>The only exception would be for those individuals who do not respond to multiple attempts to schedule (phone calls, emails, contacting the Case Manager, Consultant, direct service agency, MCO, etc.).  </a:t>
            </a:r>
          </a:p>
          <a:p>
            <a:pPr lvl="1"/>
            <a:r>
              <a:rPr lang="en-US" dirty="0"/>
              <a:t>These situations may be a “red flag” and may warrant an unannounced visit.   </a:t>
            </a:r>
          </a:p>
          <a:p>
            <a:r>
              <a:rPr lang="en-US" dirty="0"/>
              <a:t>911 will not be called for individual or guardian refusal to allow the visit, unless an immediate danger to the individual is evident.</a:t>
            </a:r>
          </a:p>
          <a:p>
            <a:pPr lvl="1"/>
            <a:r>
              <a:rPr lang="en-US" dirty="0"/>
              <a:t>This should not be a concern, as all visits will be announced and scheduled in advance. </a:t>
            </a:r>
          </a:p>
          <a:p>
            <a:pPr lvl="1"/>
            <a:r>
              <a:rPr lang="en-US" dirty="0"/>
              <a:t>In the event the individual and/or guardian does not want to allow the visit, DDSD and DHI will work with the Case Manager, Consultant, or direct service provider to solicit help on rescheduling the visit.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38D4-E1E7-D739-51B8-3E835FF6C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72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577D-F046-E465-44E8-20427FE8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DDSD Ongoing Wellness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3C71-7B54-8FEA-CADB-ACB8F173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1"/>
            <a:ext cx="10515600" cy="44907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Wellness visits are not compliance reviews or surveys.</a:t>
            </a:r>
          </a:p>
          <a:p>
            <a:pPr lvl="1"/>
            <a:r>
              <a:rPr lang="en-US" dirty="0"/>
              <a:t>Wellness visits will not include a document review. </a:t>
            </a:r>
          </a:p>
          <a:p>
            <a:r>
              <a:rPr lang="en-US" dirty="0"/>
              <a:t>Wellness visits will focus on the health and safety of the individual to include a safe environment. </a:t>
            </a:r>
          </a:p>
          <a:p>
            <a:r>
              <a:rPr lang="en-US" dirty="0"/>
              <a:t>“Head to Toe” body assessments will not be completed. </a:t>
            </a:r>
          </a:p>
          <a:p>
            <a:r>
              <a:rPr lang="en-US" dirty="0"/>
              <a:t>The dignity and privacy of the individual and their home will be respected.</a:t>
            </a:r>
          </a:p>
          <a:p>
            <a:r>
              <a:rPr lang="en-US" dirty="0"/>
              <a:t>DDSD and/or DHI Staff may complete visits in pairs as a safeguard for the visitor(s).</a:t>
            </a:r>
          </a:p>
          <a:p>
            <a:pPr lvl="1"/>
            <a:r>
              <a:rPr lang="en-US" dirty="0"/>
              <a:t>This is not required, but an option for DDSD and DHI Staff.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38D4-E1E7-D739-51B8-3E835FF6C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9984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0901_Press Conference.pptx" id="{7D5964B9-7633-489C-9BEA-6F8FF83CC97B}" vid="{5BF75780-816C-4A47-B356-54FE29AB429C}"/>
    </a:ext>
  </a:extLst>
</a:theme>
</file>

<file path=ppt/theme/theme2.xml><?xml version="1.0" encoding="utf-8"?>
<a:theme xmlns:a="http://schemas.openxmlformats.org/drawingml/2006/main" name="SLIDE MASTER - Press Conferenc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A174759A-D4A2-4FEB-AC95-0B369D0660D6}" vid="{0FF12251-A556-48E3-9768-B5C2B2EA174A}"/>
    </a:ext>
  </a:extLst>
</a:theme>
</file>

<file path=ppt/theme/theme3.xml><?xml version="1.0" encoding="utf-8"?>
<a:theme xmlns:a="http://schemas.openxmlformats.org/drawingml/2006/main" name="NMDOH Standard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A174759A-D4A2-4FEB-AC95-0B369D0660D6}" vid="{0FF12251-A556-48E3-9768-B5C2B2EA174A}"/>
    </a:ext>
  </a:extLst>
</a:theme>
</file>

<file path=ppt/theme/theme4.xml><?xml version="1.0" encoding="utf-8"?>
<a:theme xmlns:a="http://schemas.openxmlformats.org/drawingml/2006/main" name="NMDOH Standard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A174759A-D4A2-4FEB-AC95-0B369D0660D6}" vid="{0FF12251-A556-48E3-9768-B5C2B2EA17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6F5D584971240AA801A46E98777CB" ma:contentTypeVersion="12" ma:contentTypeDescription="Create a new document." ma:contentTypeScope="" ma:versionID="c1466775e0289ed30b62c54063a98b52">
  <xsd:schema xmlns:xsd="http://www.w3.org/2001/XMLSchema" xmlns:xs="http://www.w3.org/2001/XMLSchema" xmlns:p="http://schemas.microsoft.com/office/2006/metadata/properties" xmlns:ns2="e006ecae-b5da-450e-bd42-cfbc772d354e" xmlns:ns3="48ab0835-15ed-463d-89cc-a4b402749b53" targetNamespace="http://schemas.microsoft.com/office/2006/metadata/properties" ma:root="true" ma:fieldsID="70f99aad49c62af93c11d361b152b070" ns2:_="" ns3:_="">
    <xsd:import namespace="e006ecae-b5da-450e-bd42-cfbc772d354e"/>
    <xsd:import namespace="48ab0835-15ed-463d-89cc-a4b402749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6ecae-b5da-450e-bd42-cfbc772d3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b0835-15ed-463d-89cc-a4b402749b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534246-84fd-402e-b720-cc2e85e13451}" ma:internalName="TaxCatchAll" ma:showField="CatchAllData" ma:web="48ab0835-15ed-463d-89cc-a4b402749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ab0835-15ed-463d-89cc-a4b402749b53" xsi:nil="true"/>
    <lcf76f155ced4ddcb4097134ff3c332f xmlns="e006ecae-b5da-450e-bd42-cfbc772d354e">
      <Terms xmlns="http://schemas.microsoft.com/office/infopath/2007/PartnerControls"/>
    </lcf76f155ced4ddcb4097134ff3c332f>
    <SharedWithUsers xmlns="48ab0835-15ed-463d-89cc-a4b402749b53">
      <UserInfo>
        <DisplayName>Acosta, Jose, DOH</DisplayName>
        <AccountId>30</AccountId>
        <AccountType/>
      </UserInfo>
      <UserInfo>
        <DisplayName>Doan, Scott, DOH</DisplayName>
        <AccountId>29</AccountId>
        <AccountType/>
      </UserInfo>
      <UserInfo>
        <DisplayName>Rodriguez, Jennifer, DOH</DisplayName>
        <AccountId>31</AccountId>
        <AccountType/>
      </UserInfo>
      <UserInfo>
        <DisplayName>Allen, Patrick, DOH</DisplayName>
        <AccountId>34</AccountId>
        <AccountType/>
      </UserInfo>
      <UserInfo>
        <DisplayName>Henley, Breanna, DOH</DisplayName>
        <AccountId>12</AccountId>
        <AccountType/>
      </UserInfo>
      <UserInfo>
        <DisplayName>Jimenez, Billy, DOH</DisplayName>
        <AccountId>35</AccountId>
        <AccountType/>
      </UserInfo>
      <UserInfo>
        <DisplayName>Morgan, David, DOH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EA3C48-B31B-41CF-982E-CCA3526FA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06ecae-b5da-450e-bd42-cfbc772d354e"/>
    <ds:schemaRef ds:uri="48ab0835-15ed-463d-89cc-a4b402749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BE8CA9-6916-4997-A32A-A813FA41C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94D62-B771-41D3-BDBE-D56479D46289}">
  <ds:schemaRefs>
    <ds:schemaRef ds:uri="48ab0835-15ed-463d-89cc-a4b402749b53"/>
    <ds:schemaRef ds:uri="e006ecae-b5da-450e-bd42-cfbc772d35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1055</Words>
  <Application>Microsoft Office PowerPoint</Application>
  <PresentationFormat>Widescreen</PresentationFormat>
  <Paragraphs>123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Franklin Gothic Book</vt:lpstr>
      <vt:lpstr>Franklin Gothic Book (Body)</vt:lpstr>
      <vt:lpstr>Franklin Gothic Medium</vt:lpstr>
      <vt:lpstr>Libre Franklin</vt:lpstr>
      <vt:lpstr>Libre Franklin Thin</vt:lpstr>
      <vt:lpstr>Times New Roman</vt:lpstr>
      <vt:lpstr>Office Theme</vt:lpstr>
      <vt:lpstr>SLIDE MASTER - Press Conference</vt:lpstr>
      <vt:lpstr>NMDOH Standard</vt:lpstr>
      <vt:lpstr>NMDOH Standard</vt:lpstr>
      <vt:lpstr>DDSD Wellness Visits Update and Ongoing Plan</vt:lpstr>
      <vt:lpstr>Overview of Presentation: Three Key Topics</vt:lpstr>
      <vt:lpstr>Mission, Vision, Guiding Principles</vt:lpstr>
      <vt:lpstr>ANE Prevention</vt:lpstr>
      <vt:lpstr>Update: New Allocation Wellness Visits July through September 2023</vt:lpstr>
      <vt:lpstr>DDSD Ongoing Wellness Visits</vt:lpstr>
      <vt:lpstr>DDSD Ongoing Wellness Visits</vt:lpstr>
      <vt:lpstr>DDSD Ongoing Wellness Visits</vt:lpstr>
      <vt:lpstr>DDSD Ongoing Wellness Visits</vt:lpstr>
      <vt:lpstr>DDSD Ongoing Wellness Visits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Day 540** Press Update</dc:title>
  <dc:creator>David Scrase</dc:creator>
  <cp:lastModifiedBy>Heather Harcharik</cp:lastModifiedBy>
  <cp:revision>257</cp:revision>
  <dcterms:created xsi:type="dcterms:W3CDTF">2021-09-01T13:03:35Z</dcterms:created>
  <dcterms:modified xsi:type="dcterms:W3CDTF">2023-09-22T15:47:51Z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0x0101000796F5D584971240AA801A46E98777CB</vt:lpwstr>
  </property>
  <property fmtid="{D5CDD505-2E9C-101B-9397-08002B2CF9AE}" pid="3" name="MediaServiceImageTags">
    <vt:lpwstr/>
  </property>
</Properties>
</file>